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18288000" cy="10287000"/>
  <p:notesSz cx="9144000" cy="6858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3"/>
    <p:restoredTop sz="94637"/>
  </p:normalViewPr>
  <p:slideViewPr>
    <p:cSldViewPr>
      <p:cViewPr varScale="1">
        <p:scale>
          <a:sx n="65" d="100"/>
          <a:sy n="65" d="100"/>
        </p:scale>
        <p:origin x="552" y="21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1782" y="90"/>
      </p:cViewPr>
      <p:guideLst>
        <p:guide orient="horz" pos="2160"/>
        <p:guide pos="2880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754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288"/>
            <a:ext cx="9144000" cy="1280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6122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5291302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18289588" cy="148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7781467"/>
            <a:ext cx="18289588" cy="250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ransition spd="med"/>
  <p:hf hd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aestriainap.diputados.gob.mx/documentos/procedimientos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3" descr="Picture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60000"/>
          </a:blip>
          <a:stretch>
            <a:fillRect/>
          </a:stretch>
        </p:blipFill>
        <p:spPr>
          <a:xfrm>
            <a:off x="0" y="0"/>
            <a:ext cx="2683337" cy="1483967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icture 4" descr="Picture 4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rcRect l="1411" t="73239" b="25200"/>
          <a:stretch>
            <a:fillRect/>
          </a:stretch>
        </p:blipFill>
        <p:spPr>
          <a:xfrm>
            <a:off x="2920470" y="1083404"/>
            <a:ext cx="11925757" cy="113256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Picture 5" descr="Picture 5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rcRect l="244" t="73239" b="25390"/>
          <a:stretch>
            <a:fillRect/>
          </a:stretch>
        </p:blipFill>
        <p:spPr>
          <a:xfrm>
            <a:off x="6221021" y="1384611"/>
            <a:ext cx="12066979" cy="99355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Picture 6" descr="Picture 6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rcRect t="73281"/>
          <a:stretch>
            <a:fillRect/>
          </a:stretch>
        </p:blipFill>
        <p:spPr>
          <a:xfrm>
            <a:off x="0" y="9491399"/>
            <a:ext cx="18288000" cy="798377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Picture 7" descr="Picture 7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/>
          <a:srcRect l="27535" t="15735" r="20980" b="16390"/>
          <a:stretch>
            <a:fillRect/>
          </a:stretch>
        </p:blipFill>
        <p:spPr>
          <a:xfrm>
            <a:off x="16691546" y="7792764"/>
            <a:ext cx="1596456" cy="210471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D1E7C8A-9DE4-71FF-18CE-F44EC74E78B6}"/>
              </a:ext>
            </a:extLst>
          </p:cNvPr>
          <p:cNvSpPr txBox="1">
            <a:spLocks/>
          </p:cNvSpPr>
          <p:nvPr/>
        </p:nvSpPr>
        <p:spPr>
          <a:xfrm>
            <a:off x="4013316" y="2250695"/>
            <a:ext cx="8942556" cy="253075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sz="3600" b="1" dirty="0"/>
              <a:t>MAESTRÍA EN ADMINISTRACIÓN PÚBLICA</a:t>
            </a:r>
          </a:p>
          <a:p>
            <a:pPr hangingPunct="1"/>
            <a:r>
              <a:rPr lang="en-US" sz="3600" b="1" dirty="0"/>
              <a:t>CÁMARA DE DIPUTADOS</a:t>
            </a:r>
          </a:p>
          <a:p>
            <a:pPr hangingPunct="1"/>
            <a:endParaRPr lang="en-US" sz="3600" b="1" dirty="0"/>
          </a:p>
          <a:p>
            <a:pPr hangingPunct="1"/>
            <a:r>
              <a:rPr lang="en-US" sz="3600" b="1" dirty="0"/>
              <a:t>MATERIA: PROYECTOS DE INVESTIGACIÓN</a:t>
            </a:r>
          </a:p>
          <a:p>
            <a:pPr hangingPunct="1"/>
            <a:endParaRPr lang="en-US" sz="3600" b="1" dirty="0"/>
          </a:p>
          <a:p>
            <a:pPr hangingPunct="1"/>
            <a:r>
              <a:rPr lang="en-US" sz="3600" b="1" dirty="0"/>
              <a:t>SESIÓN 1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757F61-D797-5389-6165-166BAAA06DB9}"/>
              </a:ext>
            </a:extLst>
          </p:cNvPr>
          <p:cNvSpPr txBox="1">
            <a:spLocks/>
          </p:cNvSpPr>
          <p:nvPr/>
        </p:nvSpPr>
        <p:spPr>
          <a:xfrm>
            <a:off x="4823424" y="6356842"/>
            <a:ext cx="7364458" cy="301722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hangingPunct="1"/>
            <a:r>
              <a:rPr lang="en-US" sz="2800" dirty="0"/>
              <a:t>Dra. Adriana Reynaga Morales</a:t>
            </a:r>
          </a:p>
          <a:p>
            <a:pPr algn="ctr" hangingPunct="1"/>
            <a:r>
              <a:rPr lang="en-US" sz="2800" dirty="0" err="1"/>
              <a:t>reynaga.adriana@gmail.com</a:t>
            </a:r>
            <a:endParaRPr lang="en-US" sz="2800" dirty="0"/>
          </a:p>
          <a:p>
            <a:pPr algn="ctr" hangingPunct="1"/>
            <a:endParaRPr lang="en-US" sz="2800" dirty="0"/>
          </a:p>
          <a:p>
            <a:pPr algn="ctr" hangingPunct="1"/>
            <a:r>
              <a:rPr lang="en-US" sz="2800" dirty="0"/>
              <a:t> </a:t>
            </a:r>
            <a:r>
              <a:rPr lang="es-ES" sz="2800" dirty="0"/>
              <a:t>13 de mayo de 2024</a:t>
            </a:r>
            <a:endParaRPr lang="en-US" sz="2800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D8E90-39A2-699C-8322-4B19503CD94D}"/>
              </a:ext>
            </a:extLst>
          </p:cNvPr>
          <p:cNvSpPr txBox="1">
            <a:spLocks/>
          </p:cNvSpPr>
          <p:nvPr/>
        </p:nvSpPr>
        <p:spPr>
          <a:xfrm>
            <a:off x="2887523" y="2086438"/>
            <a:ext cx="12829029" cy="197691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ACTIVIDAD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C9F7D-3B5E-60CA-ACA2-8B5D7430A3FF}"/>
              </a:ext>
            </a:extLst>
          </p:cNvPr>
          <p:cNvSpPr txBox="1">
            <a:spLocks/>
          </p:cNvSpPr>
          <p:nvPr/>
        </p:nvSpPr>
        <p:spPr>
          <a:xfrm>
            <a:off x="2848049" y="3253248"/>
            <a:ext cx="13046851" cy="5913274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457200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/>
              <a:t>A </a:t>
            </a:r>
            <a:r>
              <a:rPr lang="en-US" sz="4000" dirty="0" err="1"/>
              <a:t>partir</a:t>
            </a:r>
            <a:r>
              <a:rPr lang="en-US" sz="4000" dirty="0"/>
              <a:t> de un </a:t>
            </a:r>
            <a:r>
              <a:rPr lang="en-US" sz="4000" dirty="0" err="1"/>
              <a:t>mismo</a:t>
            </a:r>
            <a:r>
              <a:rPr lang="en-US" sz="4000" dirty="0"/>
              <a:t> </a:t>
            </a:r>
            <a:r>
              <a:rPr lang="en-US" sz="4000" dirty="0" err="1"/>
              <a:t>objeto</a:t>
            </a:r>
            <a:r>
              <a:rPr lang="en-US" sz="4000" dirty="0"/>
              <a:t> de </a:t>
            </a:r>
            <a:r>
              <a:rPr lang="en-US" sz="4000" dirty="0" err="1"/>
              <a:t>estudio</a:t>
            </a:r>
            <a:r>
              <a:rPr lang="en-US" sz="4000" dirty="0"/>
              <a:t> </a:t>
            </a:r>
            <a:r>
              <a:rPr lang="en-US" sz="4000" dirty="0" err="1"/>
              <a:t>pensar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un </a:t>
            </a:r>
            <a:r>
              <a:rPr lang="en-US" sz="4000" dirty="0" err="1"/>
              <a:t>ejemplo</a:t>
            </a:r>
            <a:r>
              <a:rPr lang="en-US" sz="4000" dirty="0"/>
              <a:t> </a:t>
            </a:r>
            <a:r>
              <a:rPr lang="en-US" sz="4000" dirty="0" err="1"/>
              <a:t>sobre</a:t>
            </a:r>
            <a:r>
              <a:rPr lang="en-US" sz="4000" dirty="0"/>
              <a:t> </a:t>
            </a:r>
            <a:r>
              <a:rPr lang="en-US" sz="4000" dirty="0" err="1"/>
              <a:t>cada</a:t>
            </a:r>
            <a:r>
              <a:rPr lang="en-US" sz="4000" dirty="0"/>
              <a:t> </a:t>
            </a:r>
            <a:r>
              <a:rPr lang="en-US" sz="4000" dirty="0" err="1"/>
              <a:t>una</a:t>
            </a:r>
            <a:r>
              <a:rPr lang="en-US" sz="4000" dirty="0"/>
              <a:t> de las </a:t>
            </a:r>
            <a:r>
              <a:rPr lang="en-US" sz="4000" dirty="0" err="1"/>
              <a:t>perspectivas</a:t>
            </a:r>
            <a:r>
              <a:rPr lang="en-US" sz="4000" dirty="0"/>
              <a:t> de </a:t>
            </a:r>
            <a:r>
              <a:rPr lang="en-US" sz="4000" dirty="0" err="1"/>
              <a:t>investigación</a:t>
            </a:r>
            <a:endParaRPr lang="en-US" sz="4000" dirty="0"/>
          </a:p>
          <a:p>
            <a:pPr marL="457200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Trabajo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equipo</a:t>
            </a:r>
            <a:r>
              <a:rPr lang="en-US" sz="4000" dirty="0"/>
              <a:t> </a:t>
            </a:r>
            <a:r>
              <a:rPr lang="en-US" sz="4000" dirty="0" err="1"/>
              <a:t>preparado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una</a:t>
            </a:r>
            <a:r>
              <a:rPr lang="en-US" sz="4000" dirty="0"/>
              <a:t> </a:t>
            </a:r>
            <a:r>
              <a:rPr lang="en-US" sz="4000" dirty="0" err="1"/>
              <a:t>diapositiva</a:t>
            </a:r>
            <a:endParaRPr lang="en-US" sz="4000" dirty="0"/>
          </a:p>
          <a:p>
            <a:pPr marL="457200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Tiempo</a:t>
            </a:r>
            <a:r>
              <a:rPr lang="en-US" sz="4000" dirty="0"/>
              <a:t> de </a:t>
            </a:r>
            <a:r>
              <a:rPr lang="en-US" sz="4000" dirty="0" err="1"/>
              <a:t>preparación</a:t>
            </a:r>
            <a:r>
              <a:rPr lang="en-US" sz="4000" dirty="0"/>
              <a:t> de la </a:t>
            </a:r>
            <a:r>
              <a:rPr lang="en-US" sz="4000" dirty="0" err="1"/>
              <a:t>diapositiva</a:t>
            </a:r>
            <a:r>
              <a:rPr lang="en-US" sz="4000" dirty="0"/>
              <a:t> (45 </a:t>
            </a:r>
            <a:r>
              <a:rPr lang="en-US" sz="4000" dirty="0" err="1"/>
              <a:t>minutos</a:t>
            </a:r>
            <a:r>
              <a:rPr lang="en-US" sz="4000" dirty="0"/>
              <a:t>)</a:t>
            </a:r>
          </a:p>
          <a:p>
            <a:pPr marL="457200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Tiempo</a:t>
            </a:r>
            <a:r>
              <a:rPr lang="en-US" sz="4000" dirty="0"/>
              <a:t> de </a:t>
            </a:r>
            <a:r>
              <a:rPr lang="en-US" sz="4000" dirty="0" err="1"/>
              <a:t>exposición</a:t>
            </a:r>
            <a:r>
              <a:rPr lang="en-US" sz="4000" dirty="0"/>
              <a:t> (5 </a:t>
            </a:r>
            <a:r>
              <a:rPr lang="en-US" sz="4000" dirty="0" err="1"/>
              <a:t>minutos</a:t>
            </a:r>
            <a:r>
              <a:rPr lang="en-US" sz="4000" dirty="0"/>
              <a:t> </a:t>
            </a:r>
            <a:r>
              <a:rPr lang="en-US" sz="4000" dirty="0" err="1"/>
              <a:t>máximo</a:t>
            </a:r>
            <a:r>
              <a:rPr lang="en-US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147753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58688-6154-00FD-46C1-0605E78C93D0}"/>
              </a:ext>
            </a:extLst>
          </p:cNvPr>
          <p:cNvSpPr txBox="1">
            <a:spLocks/>
          </p:cNvSpPr>
          <p:nvPr/>
        </p:nvSpPr>
        <p:spPr>
          <a:xfrm>
            <a:off x="2887523" y="2086438"/>
            <a:ext cx="12829029" cy="197691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TAREA PARA LA SESIÓN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FA3AE-6A98-7D29-4E40-85A94462A61A}"/>
              </a:ext>
            </a:extLst>
          </p:cNvPr>
          <p:cNvSpPr txBox="1">
            <a:spLocks/>
          </p:cNvSpPr>
          <p:nvPr/>
        </p:nvSpPr>
        <p:spPr>
          <a:xfrm>
            <a:off x="2848049" y="3253248"/>
            <a:ext cx="13046851" cy="591327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457200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Lectura</a:t>
            </a:r>
            <a:r>
              <a:rPr lang="en-US" sz="4000" dirty="0"/>
              <a:t> y </a:t>
            </a:r>
            <a:r>
              <a:rPr lang="en-US" sz="4000" dirty="0" err="1"/>
              <a:t>revisión</a:t>
            </a:r>
            <a:r>
              <a:rPr lang="en-US" sz="4000" dirty="0"/>
              <a:t> del </a:t>
            </a:r>
            <a:r>
              <a:rPr lang="en-US" sz="4000" dirty="0" err="1"/>
              <a:t>documento</a:t>
            </a:r>
            <a:r>
              <a:rPr lang="en-US" sz="3600" dirty="0"/>
              <a:t>: “</a:t>
            </a:r>
            <a:r>
              <a:rPr lang="es-ES" sz="3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Requisitos y procedimientos para la obtención del grado de Maestría (INAP)” </a:t>
            </a:r>
            <a:r>
              <a:rPr lang="es-ES" sz="36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https://maestriainap.diputados.gob.mx/documentos/procedimientos.pdf</a:t>
            </a:r>
            <a:endParaRPr lang="es-ES" sz="3600" u="sng" dirty="0">
              <a:solidFill>
                <a:srgbClr val="0000FF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Hacer</a:t>
            </a:r>
            <a:r>
              <a:rPr lang="en-US" sz="4000" dirty="0"/>
              <a:t> </a:t>
            </a:r>
            <a:r>
              <a:rPr lang="en-US" sz="4000" dirty="0" err="1"/>
              <a:t>una</a:t>
            </a:r>
            <a:r>
              <a:rPr lang="en-US" sz="4000" dirty="0"/>
              <a:t> </a:t>
            </a:r>
            <a:r>
              <a:rPr lang="en-US" sz="4000" dirty="0" err="1"/>
              <a:t>lluvia</a:t>
            </a:r>
            <a:r>
              <a:rPr lang="en-US" sz="4000" dirty="0"/>
              <a:t> de ideas </a:t>
            </a:r>
            <a:r>
              <a:rPr lang="en-US" sz="4000" dirty="0" err="1"/>
              <a:t>sobre</a:t>
            </a:r>
            <a:r>
              <a:rPr lang="en-US" sz="4000" dirty="0"/>
              <a:t> </a:t>
            </a:r>
            <a:r>
              <a:rPr lang="en-US" sz="4000" dirty="0" err="1"/>
              <a:t>temas</a:t>
            </a:r>
            <a:r>
              <a:rPr lang="en-US" sz="4000" dirty="0"/>
              <a:t> y </a:t>
            </a:r>
            <a:r>
              <a:rPr lang="en-US" sz="4000" dirty="0" err="1"/>
              <a:t>proyectos</a:t>
            </a:r>
            <a:r>
              <a:rPr lang="en-US" sz="4000" dirty="0"/>
              <a:t> de </a:t>
            </a:r>
            <a:r>
              <a:rPr lang="en-US" sz="4000" dirty="0" err="1"/>
              <a:t>investigación</a:t>
            </a:r>
            <a:r>
              <a:rPr lang="en-US" sz="4000" dirty="0"/>
              <a:t> (de </a:t>
            </a:r>
            <a:r>
              <a:rPr lang="en-US" sz="4000" dirty="0" err="1"/>
              <a:t>manera</a:t>
            </a:r>
            <a:r>
              <a:rPr lang="en-US" sz="4000" dirty="0"/>
              <a:t> individual </a:t>
            </a:r>
            <a:r>
              <a:rPr lang="en-US" sz="4000" dirty="0" err="1"/>
              <a:t>en</a:t>
            </a:r>
            <a:r>
              <a:rPr lang="en-US" sz="4000" dirty="0"/>
              <a:t> sus </a:t>
            </a:r>
            <a:r>
              <a:rPr lang="en-US" sz="4000" dirty="0" err="1"/>
              <a:t>notas</a:t>
            </a:r>
            <a:r>
              <a:rPr lang="en-US" sz="4000" dirty="0"/>
              <a:t> </a:t>
            </a:r>
            <a:r>
              <a:rPr lang="en-US" sz="4000" dirty="0" err="1"/>
              <a:t>personales</a:t>
            </a:r>
            <a:r>
              <a:rPr lang="en-US" sz="4000" dirty="0"/>
              <a:t>)</a:t>
            </a:r>
            <a:endParaRPr lang="en-MX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3124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73A244-6C26-23CD-CD95-5049EBFE8049}"/>
              </a:ext>
            </a:extLst>
          </p:cNvPr>
          <p:cNvSpPr txBox="1">
            <a:spLocks/>
          </p:cNvSpPr>
          <p:nvPr/>
        </p:nvSpPr>
        <p:spPr>
          <a:xfrm>
            <a:off x="2887523" y="2086438"/>
            <a:ext cx="12829029" cy="197691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PRESENTACIONES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87A7771-EE4F-8E1F-D598-D30898691CAD}"/>
              </a:ext>
            </a:extLst>
          </p:cNvPr>
          <p:cNvSpPr txBox="1">
            <a:spLocks/>
          </p:cNvSpPr>
          <p:nvPr/>
        </p:nvSpPr>
        <p:spPr>
          <a:xfrm>
            <a:off x="2848049" y="3253248"/>
            <a:ext cx="13046851" cy="5913274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457200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una</a:t>
            </a:r>
            <a:r>
              <a:rPr lang="en-US" sz="4000" dirty="0"/>
              <a:t> </a:t>
            </a:r>
            <a:r>
              <a:rPr lang="en-US" sz="4000" dirty="0" err="1"/>
              <a:t>diapositiva</a:t>
            </a:r>
            <a:r>
              <a:rPr lang="en-US" sz="4000" dirty="0"/>
              <a:t>, de forma libre, </a:t>
            </a:r>
            <a:r>
              <a:rPr lang="en-US" sz="4000" dirty="0" err="1"/>
              <a:t>exponer</a:t>
            </a:r>
            <a:r>
              <a:rPr lang="en-US" sz="4000" dirty="0"/>
              <a:t>:</a:t>
            </a:r>
          </a:p>
          <a:p>
            <a:pPr marL="1240971" lvl="1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Quién</a:t>
            </a:r>
            <a:r>
              <a:rPr lang="en-US" sz="4000" dirty="0"/>
              <a:t> soy</a:t>
            </a:r>
          </a:p>
          <a:p>
            <a:pPr marL="1240971" lvl="1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Cuál</a:t>
            </a:r>
            <a:r>
              <a:rPr lang="en-US" sz="4000" dirty="0"/>
              <a:t> es mi principal </a:t>
            </a:r>
            <a:r>
              <a:rPr lang="en-US" sz="4000" dirty="0" err="1"/>
              <a:t>curiosidad</a:t>
            </a:r>
            <a:r>
              <a:rPr lang="en-US" sz="4000" dirty="0"/>
              <a:t> </a:t>
            </a:r>
            <a:r>
              <a:rPr lang="en-US" sz="4000" dirty="0" err="1"/>
              <a:t>relacionada</a:t>
            </a:r>
            <a:r>
              <a:rPr lang="en-US" sz="4000" dirty="0"/>
              <a:t> con la </a:t>
            </a:r>
            <a:r>
              <a:rPr lang="en-US" sz="4000" dirty="0" err="1"/>
              <a:t>Administración</a:t>
            </a:r>
            <a:r>
              <a:rPr lang="en-US" sz="4000" dirty="0"/>
              <a:t> </a:t>
            </a:r>
            <a:r>
              <a:rPr lang="en-US" sz="4000" dirty="0" err="1"/>
              <a:t>Pública</a:t>
            </a:r>
            <a:endParaRPr lang="en-US" sz="4000" dirty="0"/>
          </a:p>
          <a:p>
            <a:pPr marL="1240971" lvl="1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Qué</a:t>
            </a:r>
            <a:r>
              <a:rPr lang="en-US" sz="4000" dirty="0"/>
              <a:t> </a:t>
            </a:r>
            <a:r>
              <a:rPr lang="en-US" sz="4000" dirty="0" err="1"/>
              <a:t>espero</a:t>
            </a:r>
            <a:r>
              <a:rPr lang="en-US" sz="4000" dirty="0"/>
              <a:t> de la </a:t>
            </a:r>
            <a:r>
              <a:rPr lang="en-US" sz="4000" dirty="0" err="1"/>
              <a:t>materia</a:t>
            </a:r>
            <a:endParaRPr lang="en-US" sz="4000" dirty="0"/>
          </a:p>
          <a:p>
            <a:pPr marL="457200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Tiempo</a:t>
            </a:r>
            <a:r>
              <a:rPr lang="en-US" sz="4000" dirty="0"/>
              <a:t> de </a:t>
            </a:r>
            <a:r>
              <a:rPr lang="en-US" sz="4000" dirty="0" err="1"/>
              <a:t>preparación</a:t>
            </a:r>
            <a:r>
              <a:rPr lang="en-US" sz="4000" dirty="0"/>
              <a:t> de la </a:t>
            </a:r>
            <a:r>
              <a:rPr lang="en-US" sz="4000" dirty="0" err="1"/>
              <a:t>diapositiva</a:t>
            </a:r>
            <a:r>
              <a:rPr lang="en-US" sz="4000" dirty="0"/>
              <a:t> (15 </a:t>
            </a:r>
            <a:r>
              <a:rPr lang="en-US" sz="4000" dirty="0" err="1"/>
              <a:t>minutos</a:t>
            </a:r>
            <a:r>
              <a:rPr lang="en-US" sz="4000" dirty="0"/>
              <a:t>)</a:t>
            </a:r>
          </a:p>
          <a:p>
            <a:pPr marL="457200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Tiempo</a:t>
            </a:r>
            <a:r>
              <a:rPr lang="en-US" sz="4000" dirty="0"/>
              <a:t> de </a:t>
            </a:r>
            <a:r>
              <a:rPr lang="en-US" sz="4000" dirty="0" err="1"/>
              <a:t>exposición</a:t>
            </a:r>
            <a:r>
              <a:rPr lang="en-US" sz="4000" dirty="0"/>
              <a:t> (2 </a:t>
            </a:r>
            <a:r>
              <a:rPr lang="en-US" sz="4000" dirty="0" err="1"/>
              <a:t>minutos</a:t>
            </a:r>
            <a:r>
              <a:rPr lang="en-US" sz="4000" dirty="0"/>
              <a:t> </a:t>
            </a:r>
            <a:r>
              <a:rPr lang="en-US" sz="4000" dirty="0" err="1"/>
              <a:t>máximo</a:t>
            </a:r>
            <a:r>
              <a:rPr lang="en-US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2528316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5E3A4-1B94-2F44-6DAF-2B4CE35B3401}"/>
              </a:ext>
            </a:extLst>
          </p:cNvPr>
          <p:cNvSpPr txBox="1">
            <a:spLocks/>
          </p:cNvSpPr>
          <p:nvPr/>
        </p:nvSpPr>
        <p:spPr>
          <a:xfrm>
            <a:off x="1943040" y="1993081"/>
            <a:ext cx="10081344" cy="2085674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sz="6000" dirty="0"/>
              <a:t>CONTENIDO DEL CURSO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94853-00BD-1C76-D9A4-FE0FEC99C09E}"/>
              </a:ext>
            </a:extLst>
          </p:cNvPr>
          <p:cNvSpPr txBox="1">
            <a:spLocks/>
          </p:cNvSpPr>
          <p:nvPr/>
        </p:nvSpPr>
        <p:spPr>
          <a:xfrm>
            <a:off x="2663136" y="3613296"/>
            <a:ext cx="12241632" cy="623858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571500" indent="-571500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Introducción</a:t>
            </a:r>
            <a:endParaRPr lang="en-US" sz="4000" dirty="0"/>
          </a:p>
          <a:p>
            <a:pPr marL="571500" indent="-571500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Investigación</a:t>
            </a:r>
            <a:r>
              <a:rPr lang="en-US" sz="4000" dirty="0"/>
              <a:t>… ¿para </a:t>
            </a:r>
            <a:r>
              <a:rPr lang="en-US" sz="4000" dirty="0" err="1"/>
              <a:t>qué</a:t>
            </a:r>
            <a:r>
              <a:rPr lang="en-US" sz="4000" dirty="0"/>
              <a:t>?</a:t>
            </a:r>
          </a:p>
          <a:p>
            <a:pPr marL="571500" indent="-571500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Diferentes</a:t>
            </a:r>
            <a:r>
              <a:rPr lang="en-US" sz="4000" dirty="0"/>
              <a:t> </a:t>
            </a:r>
            <a:r>
              <a:rPr lang="en-US" sz="4000" dirty="0" err="1"/>
              <a:t>formas</a:t>
            </a:r>
            <a:r>
              <a:rPr lang="en-US" sz="4000" dirty="0"/>
              <a:t> de </a:t>
            </a:r>
            <a:r>
              <a:rPr lang="en-US" sz="4000" dirty="0" err="1"/>
              <a:t>obtener</a:t>
            </a:r>
            <a:r>
              <a:rPr lang="en-US" sz="4000" dirty="0"/>
              <a:t> </a:t>
            </a:r>
            <a:r>
              <a:rPr lang="en-US" sz="4000" dirty="0" err="1"/>
              <a:t>el</a:t>
            </a:r>
            <a:r>
              <a:rPr lang="en-US" sz="4000" dirty="0"/>
              <a:t> </a:t>
            </a:r>
            <a:r>
              <a:rPr lang="en-US" sz="4000" dirty="0" err="1"/>
              <a:t>grado</a:t>
            </a:r>
            <a:r>
              <a:rPr lang="en-US" sz="4000" dirty="0"/>
              <a:t> </a:t>
            </a:r>
          </a:p>
          <a:p>
            <a:pPr marL="571500" indent="-571500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000" dirty="0"/>
              <a:t>La </a:t>
            </a:r>
            <a:r>
              <a:rPr lang="en-US" sz="4000" dirty="0" err="1"/>
              <a:t>realidad</a:t>
            </a:r>
            <a:r>
              <a:rPr lang="en-US" sz="4000" dirty="0"/>
              <a:t> social </a:t>
            </a:r>
            <a:r>
              <a:rPr lang="en-US" sz="4000" dirty="0" err="1"/>
              <a:t>como</a:t>
            </a:r>
            <a:r>
              <a:rPr lang="en-US" sz="4000" dirty="0"/>
              <a:t> </a:t>
            </a:r>
            <a:r>
              <a:rPr lang="en-US" sz="4000" dirty="0" err="1"/>
              <a:t>objeto</a:t>
            </a:r>
            <a:r>
              <a:rPr lang="en-US" sz="4000" dirty="0"/>
              <a:t> de </a:t>
            </a:r>
            <a:r>
              <a:rPr lang="en-US" sz="4000" dirty="0" err="1"/>
              <a:t>estudio</a:t>
            </a:r>
            <a:endParaRPr lang="en-US" sz="4000" dirty="0"/>
          </a:p>
          <a:p>
            <a:pPr marL="571500" indent="-571500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Perspectivas</a:t>
            </a:r>
            <a:r>
              <a:rPr lang="en-US" sz="4000" dirty="0"/>
              <a:t> de </a:t>
            </a:r>
            <a:r>
              <a:rPr lang="en-US" sz="4000" dirty="0" err="1"/>
              <a:t>investigación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Ciencias</a:t>
            </a:r>
            <a:r>
              <a:rPr lang="en-US" sz="4000" dirty="0"/>
              <a:t> </a:t>
            </a:r>
            <a:r>
              <a:rPr lang="en-US" sz="4000" dirty="0" err="1"/>
              <a:t>Sociales</a:t>
            </a:r>
            <a:endParaRPr lang="en-US" sz="4000" dirty="0"/>
          </a:p>
          <a:p>
            <a:pPr marL="571500" indent="-571500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000" dirty="0"/>
              <a:t>La </a:t>
            </a:r>
            <a:r>
              <a:rPr lang="en-US" sz="4000" dirty="0" err="1"/>
              <a:t>importancia</a:t>
            </a:r>
            <a:r>
              <a:rPr lang="en-US" sz="4000" dirty="0"/>
              <a:t> de </a:t>
            </a:r>
            <a:r>
              <a:rPr lang="en-US" sz="4000" dirty="0" err="1"/>
              <a:t>generar</a:t>
            </a:r>
            <a:r>
              <a:rPr lang="en-US" sz="4000" dirty="0"/>
              <a:t> </a:t>
            </a:r>
            <a:r>
              <a:rPr lang="en-US" sz="4000" dirty="0" err="1"/>
              <a:t>conocimiento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AP</a:t>
            </a:r>
          </a:p>
          <a:p>
            <a:pPr marL="571500" indent="-571500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Ejercicios</a:t>
            </a:r>
            <a:r>
              <a:rPr lang="en-US" sz="4000" dirty="0"/>
              <a:t> </a:t>
            </a:r>
            <a:r>
              <a:rPr lang="en-US" sz="4000" dirty="0" err="1"/>
              <a:t>heurísticos</a:t>
            </a:r>
            <a:r>
              <a:rPr lang="en-US" sz="4000" dirty="0"/>
              <a:t> para </a:t>
            </a:r>
            <a:r>
              <a:rPr lang="en-US" sz="4000" dirty="0" err="1"/>
              <a:t>el</a:t>
            </a:r>
            <a:r>
              <a:rPr lang="en-US" sz="4000" dirty="0"/>
              <a:t> </a:t>
            </a:r>
            <a:r>
              <a:rPr lang="en-US" sz="4000" dirty="0" err="1"/>
              <a:t>descubrimiento</a:t>
            </a:r>
            <a:r>
              <a:rPr lang="en-US" sz="4000" dirty="0"/>
              <a:t> de </a:t>
            </a:r>
            <a:r>
              <a:rPr lang="en-US" sz="4000" dirty="0" err="1"/>
              <a:t>temas</a:t>
            </a:r>
            <a:endParaRPr lang="en-US" sz="4000" dirty="0"/>
          </a:p>
          <a:p>
            <a:pPr marL="571500" indent="-571500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593109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5E3A4-1B94-2F44-6DAF-2B4CE35B3401}"/>
              </a:ext>
            </a:extLst>
          </p:cNvPr>
          <p:cNvSpPr txBox="1">
            <a:spLocks/>
          </p:cNvSpPr>
          <p:nvPr/>
        </p:nvSpPr>
        <p:spPr>
          <a:xfrm>
            <a:off x="1943040" y="1993081"/>
            <a:ext cx="10081344" cy="2085674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sz="6000" dirty="0"/>
              <a:t>CONTENIDO DEL CURSO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94853-00BD-1C76-D9A4-FE0FEC99C09E}"/>
              </a:ext>
            </a:extLst>
          </p:cNvPr>
          <p:cNvSpPr txBox="1">
            <a:spLocks/>
          </p:cNvSpPr>
          <p:nvPr/>
        </p:nvSpPr>
        <p:spPr>
          <a:xfrm>
            <a:off x="2663136" y="3253248"/>
            <a:ext cx="13411788" cy="623858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Las </a:t>
            </a:r>
            <a:r>
              <a:rPr lang="en-US" sz="4000" dirty="0" err="1"/>
              <a:t>dimensiones</a:t>
            </a:r>
            <a:r>
              <a:rPr lang="en-US" sz="4000" dirty="0"/>
              <a:t> de la </a:t>
            </a:r>
            <a:r>
              <a:rPr lang="en-US" sz="4000" dirty="0" err="1"/>
              <a:t>investigación</a:t>
            </a:r>
            <a:r>
              <a:rPr lang="en-US" sz="4000" dirty="0"/>
              <a:t> </a:t>
            </a:r>
            <a:r>
              <a:rPr lang="en-US" sz="4000" dirty="0" err="1"/>
              <a:t>como</a:t>
            </a:r>
            <a:r>
              <a:rPr lang="en-US" sz="4000" dirty="0"/>
              <a:t> </a:t>
            </a:r>
            <a:r>
              <a:rPr lang="en-US" sz="4000" dirty="0" err="1"/>
              <a:t>generadora</a:t>
            </a:r>
            <a:r>
              <a:rPr lang="en-US" sz="4000" dirty="0"/>
              <a:t> de </a:t>
            </a:r>
            <a:r>
              <a:rPr lang="en-US" sz="4000" dirty="0" err="1"/>
              <a:t>conocimiento</a:t>
            </a:r>
            <a:r>
              <a:rPr lang="en-US" sz="4000" dirty="0"/>
              <a:t> (</a:t>
            </a:r>
            <a:r>
              <a:rPr lang="en-US" sz="4000" dirty="0" err="1"/>
              <a:t>cómo</a:t>
            </a:r>
            <a:r>
              <a:rPr lang="en-US" sz="4000" dirty="0"/>
              <a:t> se </a:t>
            </a:r>
            <a:r>
              <a:rPr lang="en-US" sz="4000" dirty="0" err="1"/>
              <a:t>plantea</a:t>
            </a:r>
            <a:r>
              <a:rPr lang="en-US" sz="4000" dirty="0"/>
              <a:t> un </a:t>
            </a:r>
            <a:r>
              <a:rPr lang="en-US" sz="4000" dirty="0" err="1"/>
              <a:t>problema</a:t>
            </a:r>
            <a:r>
              <a:rPr lang="en-US" sz="4000" dirty="0"/>
              <a:t> de </a:t>
            </a:r>
            <a:r>
              <a:rPr lang="en-US" sz="4000" dirty="0" err="1"/>
              <a:t>investigación</a:t>
            </a:r>
            <a:r>
              <a:rPr lang="en-US" sz="4000" dirty="0"/>
              <a:t>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err="1"/>
              <a:t>Aspectos</a:t>
            </a:r>
            <a:r>
              <a:rPr lang="en-US" sz="4000" dirty="0"/>
              <a:t> </a:t>
            </a:r>
            <a:r>
              <a:rPr lang="en-US" sz="4000" dirty="0" err="1"/>
              <a:t>prácticos</a:t>
            </a:r>
            <a:r>
              <a:rPr lang="en-US" sz="4000" dirty="0"/>
              <a:t> que </a:t>
            </a:r>
            <a:r>
              <a:rPr lang="en-US" sz="4000" dirty="0" err="1"/>
              <a:t>facilitan</a:t>
            </a:r>
            <a:r>
              <a:rPr lang="en-US" sz="4000" dirty="0"/>
              <a:t> la </a:t>
            </a:r>
            <a:r>
              <a:rPr lang="en-US" sz="4000" dirty="0" err="1"/>
              <a:t>elaboración</a:t>
            </a:r>
            <a:r>
              <a:rPr lang="en-US" sz="4000" dirty="0"/>
              <a:t> de </a:t>
            </a:r>
            <a:r>
              <a:rPr lang="en-US" sz="4000" dirty="0" err="1"/>
              <a:t>trabajos</a:t>
            </a:r>
            <a:r>
              <a:rPr lang="en-US" sz="4000" dirty="0"/>
              <a:t> de </a:t>
            </a:r>
            <a:r>
              <a:rPr lang="en-US" sz="4000" dirty="0" err="1"/>
              <a:t>investigación</a:t>
            </a:r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El </a:t>
            </a:r>
            <a:r>
              <a:rPr lang="en-US" sz="4000" dirty="0" err="1"/>
              <a:t>diseño</a:t>
            </a:r>
            <a:r>
              <a:rPr lang="en-US" sz="4000" dirty="0"/>
              <a:t> de la </a:t>
            </a:r>
            <a:r>
              <a:rPr lang="en-US" sz="4000" dirty="0" err="1"/>
              <a:t>investigación</a:t>
            </a:r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err="1"/>
              <a:t>Métodos</a:t>
            </a:r>
            <a:r>
              <a:rPr lang="en-US" sz="4000" dirty="0"/>
              <a:t> de </a:t>
            </a:r>
            <a:r>
              <a:rPr lang="en-US" sz="4000" dirty="0" err="1"/>
              <a:t>investigación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las C.S.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err="1"/>
              <a:t>Instrumentos</a:t>
            </a:r>
            <a:r>
              <a:rPr lang="en-US" sz="4000" dirty="0"/>
              <a:t> y </a:t>
            </a:r>
            <a:r>
              <a:rPr lang="en-US" sz="4000" dirty="0" err="1"/>
              <a:t>procedimientos</a:t>
            </a:r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err="1"/>
              <a:t>Especificidades</a:t>
            </a:r>
            <a:r>
              <a:rPr lang="en-US" sz="4000" dirty="0"/>
              <a:t> </a:t>
            </a:r>
            <a:r>
              <a:rPr lang="en-US" sz="4000" dirty="0" err="1"/>
              <a:t>metodológicas</a:t>
            </a:r>
            <a:r>
              <a:rPr lang="en-US" sz="4000" dirty="0"/>
              <a:t> de las C.S.</a:t>
            </a:r>
          </a:p>
        </p:txBody>
      </p:sp>
    </p:spTree>
    <p:extLst>
      <p:ext uri="{BB962C8B-B14F-4D97-AF65-F5344CB8AC3E}">
        <p14:creationId xmlns:p14="http://schemas.microsoft.com/office/powerpoint/2010/main" val="195118036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73A244-6C26-23CD-CD95-5049EBFE8049}"/>
              </a:ext>
            </a:extLst>
          </p:cNvPr>
          <p:cNvSpPr txBox="1">
            <a:spLocks/>
          </p:cNvSpPr>
          <p:nvPr/>
        </p:nvSpPr>
        <p:spPr>
          <a:xfrm>
            <a:off x="2887523" y="1816402"/>
            <a:ext cx="12829029" cy="197691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FORMA DE TRABAJO Y RESULTADOS ESPERADOS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87A7771-EE4F-8E1F-D598-D30898691CAD}"/>
              </a:ext>
            </a:extLst>
          </p:cNvPr>
          <p:cNvSpPr txBox="1">
            <a:spLocks/>
          </p:cNvSpPr>
          <p:nvPr/>
        </p:nvSpPr>
        <p:spPr>
          <a:xfrm>
            <a:off x="2848049" y="3343260"/>
            <a:ext cx="13046851" cy="5913274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457200" indent="-457200" hangingPunct="1">
              <a:buFont typeface="Arial" panose="020B0604020202020204" pitchFamily="34" charset="0"/>
              <a:buChar char="•"/>
            </a:pPr>
            <a:r>
              <a:rPr lang="en-US" sz="4000" dirty="0" err="1"/>
              <a:t>Actividades</a:t>
            </a:r>
            <a:r>
              <a:rPr lang="en-US" sz="4000" dirty="0"/>
              <a:t> de </a:t>
            </a:r>
            <a:r>
              <a:rPr lang="en-US" sz="4000" dirty="0" err="1"/>
              <a:t>aprendizaje</a:t>
            </a:r>
            <a:r>
              <a:rPr lang="en-US" sz="4000" dirty="0"/>
              <a:t>:</a:t>
            </a:r>
          </a:p>
          <a:p>
            <a:pPr lvl="1" hangingPunct="1"/>
            <a:r>
              <a:rPr lang="en-US" sz="4000" dirty="0" err="1"/>
              <a:t>Lecturas</a:t>
            </a:r>
            <a:endParaRPr lang="en-US" sz="4000" dirty="0"/>
          </a:p>
          <a:p>
            <a:pPr lvl="1" hangingPunct="1"/>
            <a:r>
              <a:rPr lang="en-US" sz="4000" dirty="0" err="1"/>
              <a:t>Discusión</a:t>
            </a:r>
            <a:r>
              <a:rPr lang="en-US" sz="4000" dirty="0"/>
              <a:t>, </a:t>
            </a:r>
            <a:r>
              <a:rPr lang="en-US" sz="4000" dirty="0" err="1"/>
              <a:t>presentación</a:t>
            </a:r>
            <a:r>
              <a:rPr lang="en-US" sz="4000" dirty="0"/>
              <a:t> y </a:t>
            </a:r>
            <a:r>
              <a:rPr lang="en-US" sz="4000" dirty="0" err="1"/>
              <a:t>explicación</a:t>
            </a:r>
            <a:r>
              <a:rPr lang="en-US" sz="4000" dirty="0"/>
              <a:t> de </a:t>
            </a:r>
            <a:r>
              <a:rPr lang="en-US" sz="4000" dirty="0" err="1"/>
              <a:t>temas</a:t>
            </a:r>
            <a:endParaRPr lang="en-US" sz="4000" dirty="0"/>
          </a:p>
          <a:p>
            <a:pPr lvl="1" hangingPunct="1"/>
            <a:r>
              <a:rPr lang="en-US" sz="4000" dirty="0" err="1"/>
              <a:t>Trabajo</a:t>
            </a:r>
            <a:r>
              <a:rPr lang="en-US" sz="4000" dirty="0"/>
              <a:t> </a:t>
            </a:r>
            <a:r>
              <a:rPr lang="en-US" sz="4000" dirty="0" err="1"/>
              <a:t>aplicado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los</a:t>
            </a:r>
            <a:r>
              <a:rPr lang="en-US" sz="4000" dirty="0"/>
              <a:t> </a:t>
            </a:r>
            <a:r>
              <a:rPr lang="en-US" sz="4000" dirty="0" err="1"/>
              <a:t>proyectos</a:t>
            </a:r>
            <a:r>
              <a:rPr lang="en-US" sz="4000" dirty="0"/>
              <a:t> </a:t>
            </a:r>
            <a:r>
              <a:rPr lang="en-US" sz="4000" dirty="0" err="1"/>
              <a:t>personales</a:t>
            </a:r>
            <a:endParaRPr lang="en-US" sz="4000" dirty="0"/>
          </a:p>
          <a:p>
            <a:pPr marL="457200" lvl="1" indent="0" hangingPunct="1">
              <a:buNone/>
            </a:pPr>
            <a:endParaRPr lang="en-US" sz="4000" dirty="0"/>
          </a:p>
          <a:p>
            <a:pPr marL="457200" indent="-457200" hangingPunct="1">
              <a:buFont typeface="Arial" panose="020B0604020202020204" pitchFamily="34" charset="0"/>
              <a:buChar char="•"/>
            </a:pPr>
            <a:r>
              <a:rPr lang="en-US" sz="4000" dirty="0" err="1"/>
              <a:t>Resultados</a:t>
            </a:r>
            <a:r>
              <a:rPr lang="en-US" sz="4000" dirty="0"/>
              <a:t> </a:t>
            </a:r>
            <a:r>
              <a:rPr lang="en-US" sz="4000" dirty="0" err="1"/>
              <a:t>esperados</a:t>
            </a:r>
            <a:r>
              <a:rPr lang="en-US" sz="4000" dirty="0"/>
              <a:t>:</a:t>
            </a:r>
          </a:p>
          <a:p>
            <a:pPr lvl="1" hangingPunct="1"/>
            <a:r>
              <a:rPr lang="en-US" sz="4000" dirty="0"/>
              <a:t>Que al </a:t>
            </a:r>
            <a:r>
              <a:rPr lang="en-US" sz="4000" dirty="0" err="1"/>
              <a:t>concluir</a:t>
            </a:r>
            <a:r>
              <a:rPr lang="en-US" sz="4000" dirty="0"/>
              <a:t> </a:t>
            </a:r>
            <a:r>
              <a:rPr lang="en-US" sz="4000" dirty="0" err="1"/>
              <a:t>el</a:t>
            </a:r>
            <a:r>
              <a:rPr lang="en-US" sz="4000" dirty="0"/>
              <a:t> </a:t>
            </a:r>
            <a:r>
              <a:rPr lang="en-US" sz="4000" dirty="0" err="1"/>
              <a:t>curso</a:t>
            </a:r>
            <a:r>
              <a:rPr lang="en-US" sz="4000" dirty="0"/>
              <a:t> </a:t>
            </a:r>
            <a:r>
              <a:rPr lang="en-US" sz="4000" dirty="0" err="1"/>
              <a:t>los</a:t>
            </a:r>
            <a:r>
              <a:rPr lang="en-US" sz="4000" dirty="0"/>
              <a:t> </a:t>
            </a:r>
            <a:r>
              <a:rPr lang="en-US" sz="4000" dirty="0" err="1"/>
              <a:t>participantes</a:t>
            </a:r>
            <a:r>
              <a:rPr lang="en-US" sz="4000" dirty="0"/>
              <a:t> </a:t>
            </a:r>
            <a:r>
              <a:rPr lang="en-US" sz="4000" dirty="0" err="1"/>
              <a:t>cuenten</a:t>
            </a:r>
            <a:r>
              <a:rPr lang="en-US" sz="4000" dirty="0"/>
              <a:t> con un </a:t>
            </a:r>
            <a:r>
              <a:rPr lang="en-US" sz="4000" dirty="0" err="1"/>
              <a:t>proyecto</a:t>
            </a:r>
            <a:r>
              <a:rPr lang="en-US" sz="4000" dirty="0"/>
              <a:t> de </a:t>
            </a:r>
            <a:r>
              <a:rPr lang="en-US" sz="4000" dirty="0" err="1"/>
              <a:t>investigación</a:t>
            </a:r>
            <a:r>
              <a:rPr lang="en-US" sz="4000" dirty="0"/>
              <a:t> con las </a:t>
            </a:r>
            <a:r>
              <a:rPr lang="en-US" sz="4000" dirty="0" err="1"/>
              <a:t>características</a:t>
            </a:r>
            <a:r>
              <a:rPr lang="en-US" sz="4000" dirty="0"/>
              <a:t> que require </a:t>
            </a:r>
            <a:r>
              <a:rPr lang="en-US" sz="4000" dirty="0" err="1"/>
              <a:t>el</a:t>
            </a:r>
            <a:r>
              <a:rPr lang="en-US" sz="4000" dirty="0"/>
              <a:t> </a:t>
            </a:r>
            <a:r>
              <a:rPr lang="en-US" sz="4000" dirty="0" err="1"/>
              <a:t>programa</a:t>
            </a:r>
            <a:r>
              <a:rPr lang="en-US" sz="4000" dirty="0"/>
              <a:t> de </a:t>
            </a:r>
            <a:r>
              <a:rPr lang="en-US" sz="4000" dirty="0" err="1"/>
              <a:t>Maestría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Administración</a:t>
            </a:r>
            <a:r>
              <a:rPr lang="en-US" sz="4000" dirty="0"/>
              <a:t> </a:t>
            </a:r>
            <a:r>
              <a:rPr lang="en-US" sz="4000" dirty="0" err="1"/>
              <a:t>Pública</a:t>
            </a:r>
            <a:r>
              <a:rPr lang="en-US" sz="4000" dirty="0"/>
              <a:t> del INAP</a:t>
            </a:r>
          </a:p>
        </p:txBody>
      </p:sp>
    </p:spTree>
    <p:extLst>
      <p:ext uri="{BB962C8B-B14F-4D97-AF65-F5344CB8AC3E}">
        <p14:creationId xmlns:p14="http://schemas.microsoft.com/office/powerpoint/2010/main" val="184912752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73A244-6C26-23CD-CD95-5049EBFE8049}"/>
              </a:ext>
            </a:extLst>
          </p:cNvPr>
          <p:cNvSpPr txBox="1">
            <a:spLocks/>
          </p:cNvSpPr>
          <p:nvPr/>
        </p:nvSpPr>
        <p:spPr>
          <a:xfrm>
            <a:off x="2887523" y="1816402"/>
            <a:ext cx="12829029" cy="197691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FORMA DE EVALUACIÓN DE LA MATERIA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87A7771-EE4F-8E1F-D598-D30898691CAD}"/>
              </a:ext>
            </a:extLst>
          </p:cNvPr>
          <p:cNvSpPr txBox="1">
            <a:spLocks/>
          </p:cNvSpPr>
          <p:nvPr/>
        </p:nvSpPr>
        <p:spPr>
          <a:xfrm>
            <a:off x="2848049" y="3730826"/>
            <a:ext cx="13046851" cy="5913274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517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108960" marR="0" indent="-365760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661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23359" marR="0" indent="-365759" algn="l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457200" indent="-457200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Actividades</a:t>
            </a:r>
            <a:r>
              <a:rPr lang="en-US" sz="4000" dirty="0"/>
              <a:t> de </a:t>
            </a:r>
            <a:r>
              <a:rPr lang="en-US" sz="4000" dirty="0" err="1"/>
              <a:t>aprendizaje</a:t>
            </a:r>
            <a:r>
              <a:rPr lang="en-US" sz="4000" dirty="0"/>
              <a:t> (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clase</a:t>
            </a:r>
            <a:r>
              <a:rPr lang="en-US" sz="4000" dirty="0"/>
              <a:t> y </a:t>
            </a:r>
            <a:r>
              <a:rPr lang="en-US" sz="4000" dirty="0" err="1"/>
              <a:t>tareas</a:t>
            </a:r>
            <a:r>
              <a:rPr lang="en-US" sz="4000" dirty="0"/>
              <a:t>):		25% </a:t>
            </a:r>
          </a:p>
          <a:p>
            <a:pPr marL="457200" indent="-457200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4000" dirty="0" err="1"/>
              <a:t>Presentación</a:t>
            </a:r>
            <a:r>
              <a:rPr lang="en-US" sz="4000" dirty="0"/>
              <a:t> de </a:t>
            </a:r>
            <a:r>
              <a:rPr lang="en-US" sz="4000" dirty="0" err="1"/>
              <a:t>lecturas</a:t>
            </a:r>
            <a:r>
              <a:rPr lang="en-US" sz="4000" dirty="0"/>
              <a:t> (</a:t>
            </a:r>
            <a:r>
              <a:rPr lang="en-US" sz="4000" dirty="0" err="1"/>
              <a:t>en</a:t>
            </a:r>
            <a:r>
              <a:rPr lang="en-US" sz="4000" dirty="0"/>
              <a:t> parejas):				25%</a:t>
            </a:r>
          </a:p>
          <a:p>
            <a:pPr marL="457200" indent="-457200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4000" dirty="0"/>
              <a:t>Proyecto de </a:t>
            </a:r>
            <a:r>
              <a:rPr lang="en-US" sz="4000" dirty="0" err="1"/>
              <a:t>investigación</a:t>
            </a:r>
            <a:r>
              <a:rPr lang="en-US" sz="4000" dirty="0"/>
              <a:t> (individual):			50%</a:t>
            </a:r>
          </a:p>
        </p:txBody>
      </p:sp>
    </p:spTree>
    <p:extLst>
      <p:ext uri="{BB962C8B-B14F-4D97-AF65-F5344CB8AC3E}">
        <p14:creationId xmlns:p14="http://schemas.microsoft.com/office/powerpoint/2010/main" val="125323248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73A244-6C26-23CD-CD95-5049EBFE8049}"/>
              </a:ext>
            </a:extLst>
          </p:cNvPr>
          <p:cNvSpPr txBox="1">
            <a:spLocks/>
          </p:cNvSpPr>
          <p:nvPr/>
        </p:nvSpPr>
        <p:spPr>
          <a:xfrm>
            <a:off x="2887523" y="1816402"/>
            <a:ext cx="12829029" cy="692757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¡EMPEZAMOS!</a:t>
            </a:r>
          </a:p>
          <a:p>
            <a:pPr hangingPunct="1"/>
            <a:endParaRPr lang="en-US" dirty="0"/>
          </a:p>
          <a:p>
            <a:pPr hangingPunct="1"/>
            <a:r>
              <a:rPr lang="en-US" dirty="0"/>
              <a:t>SESIÓN 1</a:t>
            </a:r>
          </a:p>
          <a:p>
            <a:pPr hangingPunct="1"/>
            <a:endParaRPr lang="en-US" dirty="0"/>
          </a:p>
          <a:p>
            <a:pPr hangingPunct="1"/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es </a:t>
            </a:r>
            <a:r>
              <a:rPr lang="en-US" dirty="0" err="1"/>
              <a:t>investigar</a:t>
            </a:r>
            <a:r>
              <a:rPr lang="en-US" dirty="0"/>
              <a:t>?</a:t>
            </a:r>
          </a:p>
          <a:p>
            <a:pPr hangingPunct="1"/>
            <a:r>
              <a:rPr lang="en-US" dirty="0"/>
              <a:t>Las </a:t>
            </a:r>
            <a:r>
              <a:rPr lang="en-US" dirty="0" err="1"/>
              <a:t>perspectivas</a:t>
            </a:r>
            <a:r>
              <a:rPr lang="en-US" dirty="0"/>
              <a:t> de </a:t>
            </a:r>
            <a:r>
              <a:rPr lang="en-US" dirty="0" err="1"/>
              <a:t>investigación</a:t>
            </a:r>
            <a:endParaRPr lang="en-US" dirty="0"/>
          </a:p>
          <a:p>
            <a:pPr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66695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6E0F6-7E61-3D9C-7BCA-D36DA22A56EB}"/>
              </a:ext>
            </a:extLst>
          </p:cNvPr>
          <p:cNvSpPr txBox="1">
            <a:spLocks/>
          </p:cNvSpPr>
          <p:nvPr/>
        </p:nvSpPr>
        <p:spPr>
          <a:xfrm>
            <a:off x="997272" y="2104152"/>
            <a:ext cx="15977772" cy="1959204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INVESTIGAR… ¿Para </a:t>
            </a:r>
            <a:r>
              <a:rPr lang="en-US" dirty="0" err="1"/>
              <a:t>qué</a:t>
            </a:r>
            <a:r>
              <a:rPr lang="en-US" dirty="0"/>
              <a:t>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F9155B-012D-5F31-0370-6A90BE213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896" y="2725659"/>
            <a:ext cx="5130684" cy="340797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280D0F7-A51B-53FF-9D13-1397322ADF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6506" y="2893200"/>
            <a:ext cx="5828598" cy="32640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1C534FC-E3C9-BDFA-EF36-3475DA7EB4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3556" y="5209971"/>
            <a:ext cx="5760768" cy="425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78819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E0591-62C4-4942-3DD8-7D4CBB1892B5}"/>
              </a:ext>
            </a:extLst>
          </p:cNvPr>
          <p:cNvSpPr txBox="1">
            <a:spLocks/>
          </p:cNvSpPr>
          <p:nvPr/>
        </p:nvSpPr>
        <p:spPr>
          <a:xfrm>
            <a:off x="997272" y="2104152"/>
            <a:ext cx="15977772" cy="1959204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US" dirty="0"/>
              <a:t>PERSPECTIVAS DE INVESTIGACIÓN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816735-7F7F-EFA8-87A0-77A557D92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3676" y="4153368"/>
            <a:ext cx="4770636" cy="31688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B17541D-9E4A-9DCA-6B1F-69E08C8AC393}"/>
              </a:ext>
            </a:extLst>
          </p:cNvPr>
          <p:cNvSpPr txBox="1"/>
          <p:nvPr/>
        </p:nvSpPr>
        <p:spPr>
          <a:xfrm>
            <a:off x="1042920" y="2803188"/>
            <a:ext cx="3690492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PARA DESCRIBIR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(PERSPECTIVA POSITIVISTA)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Métodos cuantitativos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574F29-FBD1-EE6D-7BB3-7A924F4DC7FF}"/>
              </a:ext>
            </a:extLst>
          </p:cNvPr>
          <p:cNvSpPr txBox="1"/>
          <p:nvPr/>
        </p:nvSpPr>
        <p:spPr>
          <a:xfrm>
            <a:off x="12744480" y="2893200"/>
            <a:ext cx="4320576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PARA EXPLICAR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(PERSPECTIVA </a:t>
            </a:r>
            <a:r>
              <a:rPr lang="es-ES_tradnl" sz="2400" dirty="0"/>
              <a:t>INTERPRETATIVA</a:t>
            </a:r>
            <a:r>
              <a:rPr kumimoji="0" lang="es-ES_tradnl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)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_tradnl" sz="2400" dirty="0"/>
              <a:t>Métodos cualitativos</a:t>
            </a:r>
            <a:endParaRPr kumimoji="0" lang="es-ES_tradnl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7DDB27-4609-B98F-5D96-352A5F9925D8}"/>
              </a:ext>
            </a:extLst>
          </p:cNvPr>
          <p:cNvSpPr txBox="1"/>
          <p:nvPr/>
        </p:nvSpPr>
        <p:spPr>
          <a:xfrm>
            <a:off x="1229525" y="6583692"/>
            <a:ext cx="3690492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PARA CRÍTICAR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(PERSPECTIVA </a:t>
            </a:r>
            <a:r>
              <a:rPr lang="es-ES_tradnl" sz="2400" dirty="0"/>
              <a:t>CRÍTICA</a:t>
            </a:r>
            <a:r>
              <a:rPr kumimoji="0" lang="es-ES_tradnl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)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_tradnl" sz="2400" dirty="0"/>
              <a:t>Ambos y métodos mixtos</a:t>
            </a:r>
            <a:endParaRPr kumimoji="0" lang="es-ES_tradnl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0AE175-0CF4-13C8-0089-D4F85EC70FA4}"/>
              </a:ext>
            </a:extLst>
          </p:cNvPr>
          <p:cNvSpPr txBox="1"/>
          <p:nvPr/>
        </p:nvSpPr>
        <p:spPr>
          <a:xfrm>
            <a:off x="12008864" y="6274202"/>
            <a:ext cx="5400720" cy="15696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PARA INTERVENIR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_tradnl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(PERSPECTIVA </a:t>
            </a:r>
            <a:r>
              <a:rPr lang="es-ES_tradnl" sz="2400" dirty="0"/>
              <a:t>DE INVESTIGACIÓN ACCIÓN</a:t>
            </a:r>
            <a:r>
              <a:rPr kumimoji="0" lang="es-ES_tradnl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)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_tradnl" sz="2400" dirty="0"/>
              <a:t>Ambos y métodos mixtos</a:t>
            </a:r>
            <a:endParaRPr kumimoji="0" lang="es-ES_tradnl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6A0FD0-EEBC-2A0D-BD12-C2DCF713E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649" y="4209864"/>
            <a:ext cx="1542059" cy="214265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8100EC6-31AC-6B20-DB86-F46321C1F1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9156" y="4153368"/>
            <a:ext cx="1654232" cy="221701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D6326A7-1CC2-FA18-6827-2556EDB76A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3004" y="7785770"/>
            <a:ext cx="1783560" cy="203835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7B35EFA-3F6B-1BCB-CA72-93C1D59A0B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56779" y="3793320"/>
            <a:ext cx="1652805" cy="25526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C57785D-2992-EA92-3DB4-98C348EE57E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921987" y="7822950"/>
            <a:ext cx="3291299" cy="1731138"/>
          </a:xfrm>
          <a:prstGeom prst="rect">
            <a:avLst/>
          </a:prstGeom>
        </p:spPr>
      </p:pic>
      <p:sp>
        <p:nvSpPr>
          <p:cNvPr id="15" name="Bent Arrow 14">
            <a:extLst>
              <a:ext uri="{FF2B5EF4-FFF2-40B4-BE49-F238E27FC236}">
                <a16:creationId xmlns:a16="http://schemas.microsoft.com/office/drawing/2014/main" id="{967AB8D2-BFB8-2E7B-A32D-F7F6061C50D5}"/>
              </a:ext>
            </a:extLst>
          </p:cNvPr>
          <p:cNvSpPr/>
          <p:nvPr/>
        </p:nvSpPr>
        <p:spPr>
          <a:xfrm rot="10800000">
            <a:off x="4369687" y="7421783"/>
            <a:ext cx="2719558" cy="1731139"/>
          </a:xfrm>
          <a:prstGeom prst="bentArrow">
            <a:avLst>
              <a:gd name="adj1" fmla="val 25000"/>
              <a:gd name="adj2" fmla="val 23160"/>
              <a:gd name="adj3" fmla="val 25000"/>
              <a:gd name="adj4" fmla="val 43750"/>
            </a:avLst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_trad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6" name="Bent Arrow 15">
            <a:extLst>
              <a:ext uri="{FF2B5EF4-FFF2-40B4-BE49-F238E27FC236}">
                <a16:creationId xmlns:a16="http://schemas.microsoft.com/office/drawing/2014/main" id="{603EDA46-03A9-1383-1D3A-6FDCA0092724}"/>
              </a:ext>
            </a:extLst>
          </p:cNvPr>
          <p:cNvSpPr/>
          <p:nvPr/>
        </p:nvSpPr>
        <p:spPr>
          <a:xfrm>
            <a:off x="10926881" y="2966353"/>
            <a:ext cx="1639414" cy="1200327"/>
          </a:xfrm>
          <a:prstGeom prst="bentArrow">
            <a:avLst>
              <a:gd name="adj1" fmla="val 25000"/>
              <a:gd name="adj2" fmla="val 23160"/>
              <a:gd name="adj3" fmla="val 25000"/>
              <a:gd name="adj4" fmla="val 43750"/>
            </a:avLst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_trad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7" name="Bent Arrow 16">
            <a:extLst>
              <a:ext uri="{FF2B5EF4-FFF2-40B4-BE49-F238E27FC236}">
                <a16:creationId xmlns:a16="http://schemas.microsoft.com/office/drawing/2014/main" id="{F3099A7F-060E-FCA2-1FB2-00A725727B4C}"/>
              </a:ext>
            </a:extLst>
          </p:cNvPr>
          <p:cNvSpPr/>
          <p:nvPr/>
        </p:nvSpPr>
        <p:spPr>
          <a:xfrm rot="5400000">
            <a:off x="11910815" y="4907049"/>
            <a:ext cx="1104340" cy="1629970"/>
          </a:xfrm>
          <a:prstGeom prst="bentArrow">
            <a:avLst>
              <a:gd name="adj1" fmla="val 25000"/>
              <a:gd name="adj2" fmla="val 26472"/>
              <a:gd name="adj3" fmla="val 50000"/>
              <a:gd name="adj4" fmla="val 43750"/>
            </a:avLst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_trad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8" name="Bent Arrow 17">
            <a:extLst>
              <a:ext uri="{FF2B5EF4-FFF2-40B4-BE49-F238E27FC236}">
                <a16:creationId xmlns:a16="http://schemas.microsoft.com/office/drawing/2014/main" id="{EF81D828-625C-65B8-2090-9DBA0554151E}"/>
              </a:ext>
            </a:extLst>
          </p:cNvPr>
          <p:cNvSpPr/>
          <p:nvPr/>
        </p:nvSpPr>
        <p:spPr>
          <a:xfrm rot="10800000" flipV="1">
            <a:off x="4636079" y="3118017"/>
            <a:ext cx="2719557" cy="975510"/>
          </a:xfrm>
          <a:prstGeom prst="bentArrow">
            <a:avLst>
              <a:gd name="adj1" fmla="val 25000"/>
              <a:gd name="adj2" fmla="val 23160"/>
              <a:gd name="adj3" fmla="val 25000"/>
              <a:gd name="adj4" fmla="val 43750"/>
            </a:avLst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_trad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597468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448</Words>
  <Application>Microsoft Macintosh PowerPoint</Application>
  <PresentationFormat>Custom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SsocialSec</dc:creator>
  <cp:lastModifiedBy>Adriana Reynaga Morales</cp:lastModifiedBy>
  <cp:revision>5</cp:revision>
  <dcterms:modified xsi:type="dcterms:W3CDTF">2024-05-09T03:31:50Z</dcterms:modified>
</cp:coreProperties>
</file>